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6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002" autoAdjust="0"/>
    <p:restoredTop sz="94660"/>
  </p:normalViewPr>
  <p:slideViewPr>
    <p:cSldViewPr snapToGrid="0">
      <p:cViewPr>
        <p:scale>
          <a:sx n="60" d="100"/>
          <a:sy n="60" d="100"/>
        </p:scale>
        <p:origin x="212" y="32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tx2">
                  <a:lumMod val="75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2/10/2022</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2/10/2022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2/10/2022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2/10/2022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2/10/2022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2/10/2022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2/10/2022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2/10/2022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2/10/2022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2/10/2022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2/10/2022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2/10/2022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2/10/2022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2/10/2022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2/10/2022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2/10/2022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2/10/2022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a:gradFill flip="none" rotWithShape="1">
            <a:gsLst>
              <a:gs pos="0">
                <a:schemeClr val="tx2"/>
              </a:gs>
              <a:gs pos="100000">
                <a:schemeClr val="tx2">
                  <a:lumMod val="50000"/>
                </a:schemeClr>
              </a:gs>
            </a:gsLst>
            <a:lin ang="5400000" scaled="0"/>
            <a:tileRect/>
          </a:gradFill>
        </p:grpSpPr>
        <p:grpSp>
          <p:nvGrpSpPr>
            <p:cNvPr id="9" name="Group 8"/>
            <p:cNvGrpSpPr/>
            <p:nvPr/>
          </p:nvGrpSpPr>
          <p:grpSpPr>
            <a:xfrm>
              <a:off x="-14288" y="0"/>
              <a:ext cx="1220788" cy="6858001"/>
              <a:chOff x="-14288" y="0"/>
              <a:chExt cx="1220788" cy="6858001"/>
            </a:xfrm>
            <a:grp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p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2/10/2022</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www.sinmapa.net/turismo-responsable-y-turismo-sostenible/" TargetMode="External"/><Relationship Id="rId2" Type="http://schemas.openxmlformats.org/officeDocument/2006/relationships/image" Target="../media/image3.jpg"/><Relationship Id="rId1" Type="http://schemas.openxmlformats.org/officeDocument/2006/relationships/slideLayout" Target="../slideLayouts/slideLayout1.xml"/><Relationship Id="rId4" Type="http://schemas.openxmlformats.org/officeDocument/2006/relationships/image" Target="../media/image4.jpeg"/></Relationships>
</file>

<file path=ppt/slides/_rels/slide10.xml.rels><?xml version="1.0" encoding="UTF-8" standalone="yes"?>
<Relationships xmlns="http://schemas.openxmlformats.org/package/2006/relationships"><Relationship Id="rId3" Type="http://schemas.openxmlformats.org/officeDocument/2006/relationships/hyperlink" Target="https://policyoptions.irpp.org/magazines/april-2021/how-one-federal-agency-broke-free-of-outdated-it-infrastructure/how-one-federal-agency-broke-free-of-outdated-it-infrastructure/" TargetMode="External"/><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pixabay.com/en/test-testing-sign-laboratory-670091/" TargetMode="External"/><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technofaq.org/posts/2017/12/heres-everything-you-need-to-know-about-software-testing/" TargetMode="External"/><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blog.ncce.org/2014/10/16/presentation-slides-finding-teacher-voice-online-courses/" TargetMode="Externa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morethaneoi.blogspot.com/2014_06_01_archive.html" TargetMode="External"/><Relationship Id="rId2" Type="http://schemas.openxmlformats.org/officeDocument/2006/relationships/image" Target="../media/image20.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hyperlink" Target="http://onstagehair.blogspot.com/2012/06/travel-size-tips-for-traveling.html" TargetMode="External"/><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www.freestock.com/free-icons/vector-illustration-grey-checklist-pad-icon-572732692" TargetMode="External"/><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pxhere.com/en/photo/731264" TargetMode="External"/><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ux.stackexchange.com/questions/62948/is-there-an-html-character-entity-which-can-represent-admin" TargetMode="External"/><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www.publicdomainpictures.net/view-image.php?image=183798&amp;picture=woman-tourist-in-nature" TargetMode="External"/><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837473B0-CC2E-450A-ABE3-18F120FF3D39}">
                <a1611:picAttrSrcUrl xmlns:a1611="http://schemas.microsoft.com/office/drawing/2016/11/main" r:id="rId3"/>
              </a:ext>
            </a:extLst>
          </a:blip>
          <a:srcRect/>
          <a:stretch>
            <a:fillRect t="-3000" b="-3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C11194-2349-492C-A385-AB8A09F273CD}"/>
              </a:ext>
            </a:extLst>
          </p:cNvPr>
          <p:cNvSpPr>
            <a:spLocks noGrp="1"/>
          </p:cNvSpPr>
          <p:nvPr>
            <p:ph type="ctrTitle"/>
          </p:nvPr>
        </p:nvSpPr>
        <p:spPr>
          <a:xfrm>
            <a:off x="7051040" y="1036320"/>
            <a:ext cx="4531359" cy="2895600"/>
          </a:xfrm>
          <a:blipFill>
            <a:blip r:embed="rId4"/>
            <a:tile tx="0" ty="0" sx="100000" sy="100000" flip="none" algn="tl"/>
          </a:blipFill>
        </p:spPr>
        <p:txBody>
          <a:bodyPr/>
          <a:lstStyle/>
          <a:p>
            <a:r>
              <a:rPr lang="en-US" b="1" dirty="0">
                <a:solidFill>
                  <a:schemeClr val="bg1">
                    <a:lumMod val="95000"/>
                    <a:lumOff val="5000"/>
                  </a:schemeClr>
                </a:solidFill>
              </a:rPr>
              <a:t>Tourism</a:t>
            </a:r>
            <a:r>
              <a:rPr lang="en-US" dirty="0">
                <a:solidFill>
                  <a:schemeClr val="bg1">
                    <a:lumMod val="95000"/>
                    <a:lumOff val="5000"/>
                  </a:schemeClr>
                </a:solidFill>
              </a:rPr>
              <a:t> </a:t>
            </a:r>
            <a:r>
              <a:rPr lang="en-US" b="1" dirty="0">
                <a:solidFill>
                  <a:schemeClr val="bg1">
                    <a:lumMod val="95000"/>
                    <a:lumOff val="5000"/>
                  </a:schemeClr>
                </a:solidFill>
              </a:rPr>
              <a:t>management</a:t>
            </a:r>
            <a:r>
              <a:rPr lang="en-US" dirty="0">
                <a:solidFill>
                  <a:schemeClr val="bg1">
                    <a:lumMod val="95000"/>
                    <a:lumOff val="5000"/>
                  </a:schemeClr>
                </a:solidFill>
              </a:rPr>
              <a:t> </a:t>
            </a:r>
            <a:r>
              <a:rPr lang="en-US" b="1" dirty="0">
                <a:solidFill>
                  <a:schemeClr val="bg1">
                    <a:lumMod val="95000"/>
                    <a:lumOff val="5000"/>
                  </a:schemeClr>
                </a:solidFill>
              </a:rPr>
              <a:t>System</a:t>
            </a:r>
            <a:endParaRPr lang="en-IN" b="1" dirty="0">
              <a:solidFill>
                <a:schemeClr val="bg1">
                  <a:lumMod val="95000"/>
                  <a:lumOff val="5000"/>
                </a:schemeClr>
              </a:solidFill>
            </a:endParaRPr>
          </a:p>
        </p:txBody>
      </p:sp>
      <p:sp>
        <p:nvSpPr>
          <p:cNvPr id="3" name="Subtitle 2">
            <a:extLst>
              <a:ext uri="{FF2B5EF4-FFF2-40B4-BE49-F238E27FC236}">
                <a16:creationId xmlns:a16="http://schemas.microsoft.com/office/drawing/2014/main" id="{BF5048A8-08D5-451F-B9AA-E7A577C77F75}"/>
              </a:ext>
            </a:extLst>
          </p:cNvPr>
          <p:cNvSpPr>
            <a:spLocks noGrp="1"/>
          </p:cNvSpPr>
          <p:nvPr>
            <p:ph type="subTitle" idx="1"/>
          </p:nvPr>
        </p:nvSpPr>
        <p:spPr>
          <a:xfrm>
            <a:off x="7051040" y="3931920"/>
            <a:ext cx="4531359" cy="1483360"/>
          </a:xfrm>
        </p:spPr>
        <p:txBody>
          <a:bodyPr>
            <a:normAutofit/>
          </a:bodyPr>
          <a:lstStyle/>
          <a:p>
            <a:r>
              <a:rPr lang="en-US" sz="2800" dirty="0">
                <a:solidFill>
                  <a:schemeClr val="accent6">
                    <a:lumMod val="75000"/>
                  </a:schemeClr>
                </a:solidFill>
              </a:rPr>
              <a:t>Software engineering project</a:t>
            </a:r>
            <a:endParaRPr lang="en-IN" sz="2800" dirty="0">
              <a:solidFill>
                <a:schemeClr val="accent6">
                  <a:lumMod val="75000"/>
                </a:schemeClr>
              </a:solidFill>
            </a:endParaRPr>
          </a:p>
        </p:txBody>
      </p:sp>
    </p:spTree>
    <p:extLst>
      <p:ext uri="{BB962C8B-B14F-4D97-AF65-F5344CB8AC3E}">
        <p14:creationId xmlns:p14="http://schemas.microsoft.com/office/powerpoint/2010/main" val="42601931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960E81-E533-43F8-BC0E-B531AC0FFD23}"/>
              </a:ext>
            </a:extLst>
          </p:cNvPr>
          <p:cNvSpPr>
            <a:spLocks noGrp="1"/>
          </p:cNvSpPr>
          <p:nvPr>
            <p:ph type="title"/>
          </p:nvPr>
        </p:nvSpPr>
        <p:spPr/>
        <p:txBody>
          <a:bodyPr/>
          <a:lstStyle/>
          <a:p>
            <a:r>
              <a:rPr lang="en-US" dirty="0"/>
              <a:t>Infrastructure</a:t>
            </a:r>
            <a:endParaRPr lang="en-IN" dirty="0"/>
          </a:p>
        </p:txBody>
      </p:sp>
      <p:sp>
        <p:nvSpPr>
          <p:cNvPr id="3" name="Content Placeholder 2">
            <a:extLst>
              <a:ext uri="{FF2B5EF4-FFF2-40B4-BE49-F238E27FC236}">
                <a16:creationId xmlns:a16="http://schemas.microsoft.com/office/drawing/2014/main" id="{3F97B53F-77C2-4418-9B98-8C0DC3F8268C}"/>
              </a:ext>
            </a:extLst>
          </p:cNvPr>
          <p:cNvSpPr>
            <a:spLocks noGrp="1"/>
          </p:cNvSpPr>
          <p:nvPr>
            <p:ph idx="1"/>
          </p:nvPr>
        </p:nvSpPr>
        <p:spPr>
          <a:xfrm>
            <a:off x="566647" y="2232070"/>
            <a:ext cx="6513422" cy="3541714"/>
          </a:xfrm>
        </p:spPr>
        <p:txBody>
          <a:bodyPr>
            <a:normAutofit lnSpcReduction="10000"/>
          </a:bodyPr>
          <a:lstStyle/>
          <a:p>
            <a:r>
              <a:rPr lang="en-US" sz="3200" dirty="0"/>
              <a:t>XAMPP – Used for local hosting the website</a:t>
            </a:r>
          </a:p>
          <a:p>
            <a:r>
              <a:rPr lang="en-US" sz="3200" dirty="0"/>
              <a:t>MYSQL- Database Management System</a:t>
            </a:r>
          </a:p>
          <a:p>
            <a:r>
              <a:rPr lang="en-US" sz="3200" dirty="0"/>
              <a:t>HTML &amp; CSS- Used for designing the webpage and style of webpage</a:t>
            </a:r>
            <a:endParaRPr lang="en-IN" sz="3200" dirty="0"/>
          </a:p>
        </p:txBody>
      </p:sp>
      <p:pic>
        <p:nvPicPr>
          <p:cNvPr id="5" name="Picture 4">
            <a:extLst>
              <a:ext uri="{FF2B5EF4-FFF2-40B4-BE49-F238E27FC236}">
                <a16:creationId xmlns:a16="http://schemas.microsoft.com/office/drawing/2014/main" id="{7C958C9D-70E2-48BF-9495-B3330C13A042}"/>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6890387" y="2232070"/>
            <a:ext cx="4892310" cy="3541714"/>
          </a:xfrm>
          <a:prstGeom prst="rect">
            <a:avLst/>
          </a:prstGeom>
        </p:spPr>
      </p:pic>
    </p:spTree>
    <p:extLst>
      <p:ext uri="{BB962C8B-B14F-4D97-AF65-F5344CB8AC3E}">
        <p14:creationId xmlns:p14="http://schemas.microsoft.com/office/powerpoint/2010/main" val="13221119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D7E03-1454-4215-A35F-203D54A380C6}"/>
              </a:ext>
            </a:extLst>
          </p:cNvPr>
          <p:cNvSpPr>
            <a:spLocks noGrp="1"/>
          </p:cNvSpPr>
          <p:nvPr>
            <p:ph type="title"/>
          </p:nvPr>
        </p:nvSpPr>
        <p:spPr/>
        <p:txBody>
          <a:bodyPr/>
          <a:lstStyle/>
          <a:p>
            <a:r>
              <a:rPr lang="en-US" dirty="0"/>
              <a:t>Functional Requirements</a:t>
            </a:r>
            <a:endParaRPr lang="en-IN" dirty="0"/>
          </a:p>
        </p:txBody>
      </p:sp>
      <p:sp>
        <p:nvSpPr>
          <p:cNvPr id="3" name="Content Placeholder 2">
            <a:extLst>
              <a:ext uri="{FF2B5EF4-FFF2-40B4-BE49-F238E27FC236}">
                <a16:creationId xmlns:a16="http://schemas.microsoft.com/office/drawing/2014/main" id="{C6A4FC79-112E-475B-AA4D-19AD3D27C279}"/>
              </a:ext>
            </a:extLst>
          </p:cNvPr>
          <p:cNvSpPr>
            <a:spLocks noGrp="1"/>
          </p:cNvSpPr>
          <p:nvPr>
            <p:ph idx="1"/>
          </p:nvPr>
        </p:nvSpPr>
        <p:spPr>
          <a:xfrm>
            <a:off x="714692" y="2223361"/>
            <a:ext cx="8620897" cy="3916182"/>
          </a:xfrm>
        </p:spPr>
        <p:txBody>
          <a:bodyPr>
            <a:normAutofit/>
          </a:bodyPr>
          <a:lstStyle/>
          <a:p>
            <a:r>
              <a:rPr lang="en-US" sz="2800" dirty="0"/>
              <a:t>The customer must register for create the account and login using username and password to use function in the application</a:t>
            </a:r>
          </a:p>
          <a:p>
            <a:r>
              <a:rPr lang="en-US" sz="2800" dirty="0"/>
              <a:t>Collect data of customer personal information (name, email, </a:t>
            </a:r>
            <a:r>
              <a:rPr lang="en-US" sz="2800" dirty="0" err="1"/>
              <a:t>tel</a:t>
            </a:r>
            <a:r>
              <a:rPr lang="en-US" sz="2800" dirty="0"/>
              <a:t> number)</a:t>
            </a:r>
          </a:p>
          <a:p>
            <a:r>
              <a:rPr lang="en-US" sz="2800" dirty="0"/>
              <a:t>The customer can manage and see their profile.</a:t>
            </a:r>
          </a:p>
          <a:p>
            <a:endParaRPr lang="en-IN" dirty="0"/>
          </a:p>
        </p:txBody>
      </p:sp>
    </p:spTree>
    <p:extLst>
      <p:ext uri="{BB962C8B-B14F-4D97-AF65-F5344CB8AC3E}">
        <p14:creationId xmlns:p14="http://schemas.microsoft.com/office/powerpoint/2010/main" val="4400256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615F5D-9915-4DF8-A135-9505680BD308}"/>
              </a:ext>
            </a:extLst>
          </p:cNvPr>
          <p:cNvSpPr>
            <a:spLocks noGrp="1"/>
          </p:cNvSpPr>
          <p:nvPr>
            <p:ph type="title"/>
          </p:nvPr>
        </p:nvSpPr>
        <p:spPr/>
        <p:txBody>
          <a:bodyPr/>
          <a:lstStyle/>
          <a:p>
            <a:r>
              <a:rPr lang="en-US" dirty="0"/>
              <a:t>Non-functional requirements</a:t>
            </a:r>
            <a:endParaRPr lang="en-IN" dirty="0"/>
          </a:p>
        </p:txBody>
      </p:sp>
      <p:sp>
        <p:nvSpPr>
          <p:cNvPr id="3" name="Content Placeholder 2">
            <a:extLst>
              <a:ext uri="{FF2B5EF4-FFF2-40B4-BE49-F238E27FC236}">
                <a16:creationId xmlns:a16="http://schemas.microsoft.com/office/drawing/2014/main" id="{86B8DA6F-9C49-453E-BC4A-543CD998955B}"/>
              </a:ext>
            </a:extLst>
          </p:cNvPr>
          <p:cNvSpPr>
            <a:spLocks noGrp="1"/>
          </p:cNvSpPr>
          <p:nvPr>
            <p:ph idx="1"/>
          </p:nvPr>
        </p:nvSpPr>
        <p:spPr>
          <a:xfrm>
            <a:off x="1141412" y="2249487"/>
            <a:ext cx="9905999" cy="4133896"/>
          </a:xfrm>
        </p:spPr>
        <p:txBody>
          <a:bodyPr>
            <a:normAutofit fontScale="92500" lnSpcReduction="20000"/>
          </a:bodyPr>
          <a:lstStyle/>
          <a:p>
            <a:r>
              <a:rPr lang="en-US" b="1" dirty="0"/>
              <a:t>The Security of the System</a:t>
            </a:r>
            <a:r>
              <a:rPr lang="en-US" dirty="0"/>
              <a:t>: Customers can access the system through registering and confirming in the system, and the customer cannot acquire any service information from the tourism information service system in the case of without the registration. </a:t>
            </a:r>
          </a:p>
          <a:p>
            <a:r>
              <a:rPr lang="en-US" b="1" dirty="0"/>
              <a:t>The Reliability of the System</a:t>
            </a:r>
            <a:r>
              <a:rPr lang="en-US" dirty="0"/>
              <a:t>: Customers need a legitimate login system to accurately access to the travel information in the system.</a:t>
            </a:r>
          </a:p>
          <a:p>
            <a:r>
              <a:rPr lang="en-US" b="1" dirty="0"/>
              <a:t>The Portability and Scalability of the system</a:t>
            </a:r>
            <a:r>
              <a:rPr lang="en-US" dirty="0"/>
              <a:t>: When a new customer appears, it can extend the function of the system on the basis of the original one and will not affect the existing function. </a:t>
            </a:r>
          </a:p>
          <a:p>
            <a:r>
              <a:rPr lang="en-US" b="1" dirty="0"/>
              <a:t>The Maintainability of the System</a:t>
            </a:r>
            <a:r>
              <a:rPr lang="en-US" dirty="0"/>
              <a:t>: Ensure to solve the faults in the system within 24 hours</a:t>
            </a:r>
          </a:p>
          <a:p>
            <a:endParaRPr lang="en-IN" dirty="0"/>
          </a:p>
        </p:txBody>
      </p:sp>
    </p:spTree>
    <p:extLst>
      <p:ext uri="{BB962C8B-B14F-4D97-AF65-F5344CB8AC3E}">
        <p14:creationId xmlns:p14="http://schemas.microsoft.com/office/powerpoint/2010/main" val="39204508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215139-03E1-42DD-8692-90675422F74B}"/>
              </a:ext>
            </a:extLst>
          </p:cNvPr>
          <p:cNvSpPr>
            <a:spLocks noGrp="1"/>
          </p:cNvSpPr>
          <p:nvPr>
            <p:ph type="title"/>
          </p:nvPr>
        </p:nvSpPr>
        <p:spPr/>
        <p:txBody>
          <a:bodyPr/>
          <a:lstStyle/>
          <a:p>
            <a:r>
              <a:rPr lang="en-US" dirty="0"/>
              <a:t>System testing</a:t>
            </a:r>
            <a:endParaRPr lang="en-IN" dirty="0"/>
          </a:p>
        </p:txBody>
      </p:sp>
      <p:sp>
        <p:nvSpPr>
          <p:cNvPr id="3" name="Content Placeholder 2">
            <a:extLst>
              <a:ext uri="{FF2B5EF4-FFF2-40B4-BE49-F238E27FC236}">
                <a16:creationId xmlns:a16="http://schemas.microsoft.com/office/drawing/2014/main" id="{FDBC77EC-9403-47F6-8269-EB149F1C8955}"/>
              </a:ext>
            </a:extLst>
          </p:cNvPr>
          <p:cNvSpPr>
            <a:spLocks noGrp="1"/>
          </p:cNvSpPr>
          <p:nvPr>
            <p:ph idx="1"/>
          </p:nvPr>
        </p:nvSpPr>
        <p:spPr/>
        <p:txBody>
          <a:bodyPr/>
          <a:lstStyle/>
          <a:p>
            <a:pPr marL="0" indent="0">
              <a:buNone/>
            </a:pPr>
            <a:r>
              <a:rPr lang="en-US" dirty="0"/>
              <a:t>The aim of the system testing process is to determine all defects in the project. The program was subjected to a set of test inputs and various observations were made and based on these observations it will be decided whether the program behaves as expected or not. Our Project went through two levels of testing </a:t>
            </a:r>
          </a:p>
          <a:p>
            <a:r>
              <a:rPr lang="en-US" dirty="0"/>
              <a:t>1. Unit testing </a:t>
            </a:r>
          </a:p>
          <a:p>
            <a:r>
              <a:rPr lang="en-US" dirty="0"/>
              <a:t>2.integration testing </a:t>
            </a:r>
          </a:p>
          <a:p>
            <a:endParaRPr lang="en-IN" dirty="0"/>
          </a:p>
        </p:txBody>
      </p:sp>
    </p:spTree>
    <p:extLst>
      <p:ext uri="{BB962C8B-B14F-4D97-AF65-F5344CB8AC3E}">
        <p14:creationId xmlns:p14="http://schemas.microsoft.com/office/powerpoint/2010/main" val="19051892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D67A4B-4BCA-45F6-8A35-A462F7AA0C6A}"/>
              </a:ext>
            </a:extLst>
          </p:cNvPr>
          <p:cNvSpPr>
            <a:spLocks noGrp="1"/>
          </p:cNvSpPr>
          <p:nvPr>
            <p:ph type="title"/>
          </p:nvPr>
        </p:nvSpPr>
        <p:spPr/>
        <p:txBody>
          <a:bodyPr/>
          <a:lstStyle/>
          <a:p>
            <a:r>
              <a:rPr lang="en-US" dirty="0"/>
              <a:t>Unit testing</a:t>
            </a:r>
            <a:endParaRPr lang="en-IN" dirty="0"/>
          </a:p>
        </p:txBody>
      </p:sp>
      <p:sp>
        <p:nvSpPr>
          <p:cNvPr id="3" name="Content Placeholder 2">
            <a:extLst>
              <a:ext uri="{FF2B5EF4-FFF2-40B4-BE49-F238E27FC236}">
                <a16:creationId xmlns:a16="http://schemas.microsoft.com/office/drawing/2014/main" id="{C9182FDC-A91B-41F9-B722-87224E11052C}"/>
              </a:ext>
            </a:extLst>
          </p:cNvPr>
          <p:cNvSpPr>
            <a:spLocks noGrp="1"/>
          </p:cNvSpPr>
          <p:nvPr>
            <p:ph idx="1"/>
          </p:nvPr>
        </p:nvSpPr>
        <p:spPr>
          <a:xfrm>
            <a:off x="1141412" y="2249486"/>
            <a:ext cx="9905999" cy="4055519"/>
          </a:xfrm>
        </p:spPr>
        <p:txBody>
          <a:bodyPr>
            <a:normAutofit/>
          </a:bodyPr>
          <a:lstStyle/>
          <a:p>
            <a:pPr marL="0" indent="0">
              <a:buNone/>
            </a:pPr>
            <a:r>
              <a:rPr lang="en-US" dirty="0"/>
              <a:t>Test for admin module:</a:t>
            </a:r>
          </a:p>
          <a:p>
            <a:r>
              <a:rPr lang="en-US" dirty="0"/>
              <a:t>Testing of admin login page</a:t>
            </a:r>
          </a:p>
          <a:p>
            <a:r>
              <a:rPr lang="en-US" dirty="0"/>
              <a:t>Addition of users</a:t>
            </a:r>
          </a:p>
          <a:p>
            <a:r>
              <a:rPr lang="en-US" dirty="0"/>
              <a:t>Managing tour packages</a:t>
            </a:r>
          </a:p>
          <a:p>
            <a:pPr marL="0" indent="0">
              <a:buNone/>
            </a:pPr>
            <a:r>
              <a:rPr lang="en-US" dirty="0"/>
              <a:t>Test for customer module:</a:t>
            </a:r>
          </a:p>
          <a:p>
            <a:r>
              <a:rPr lang="en-US" dirty="0"/>
              <a:t>Testing of customer </a:t>
            </a:r>
            <a:r>
              <a:rPr lang="en-US" dirty="0" err="1"/>
              <a:t>signin</a:t>
            </a:r>
            <a:r>
              <a:rPr lang="en-US" dirty="0"/>
              <a:t> form</a:t>
            </a:r>
          </a:p>
          <a:p>
            <a:r>
              <a:rPr lang="en-IN" dirty="0"/>
              <a:t>Test for registration form</a:t>
            </a:r>
          </a:p>
        </p:txBody>
      </p:sp>
      <p:pic>
        <p:nvPicPr>
          <p:cNvPr id="8" name="Picture 7">
            <a:extLst>
              <a:ext uri="{FF2B5EF4-FFF2-40B4-BE49-F238E27FC236}">
                <a16:creationId xmlns:a16="http://schemas.microsoft.com/office/drawing/2014/main" id="{A6819002-26D2-4FB7-8715-9C3404F33AFF}"/>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5704113" y="2103619"/>
            <a:ext cx="5630680" cy="3338058"/>
          </a:xfrm>
          <a:prstGeom prst="rect">
            <a:avLst/>
          </a:prstGeom>
        </p:spPr>
      </p:pic>
    </p:spTree>
    <p:extLst>
      <p:ext uri="{BB962C8B-B14F-4D97-AF65-F5344CB8AC3E}">
        <p14:creationId xmlns:p14="http://schemas.microsoft.com/office/powerpoint/2010/main" val="36343109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A93B6F-7D5B-4DF2-94BC-5841C13F36C1}"/>
              </a:ext>
            </a:extLst>
          </p:cNvPr>
          <p:cNvSpPr>
            <a:spLocks noGrp="1"/>
          </p:cNvSpPr>
          <p:nvPr>
            <p:ph type="title"/>
          </p:nvPr>
        </p:nvSpPr>
        <p:spPr/>
        <p:txBody>
          <a:bodyPr/>
          <a:lstStyle/>
          <a:p>
            <a:r>
              <a:rPr lang="en-US" dirty="0"/>
              <a:t>Integration testing</a:t>
            </a:r>
            <a:endParaRPr lang="en-IN" dirty="0"/>
          </a:p>
        </p:txBody>
      </p:sp>
      <p:sp>
        <p:nvSpPr>
          <p:cNvPr id="3" name="Content Placeholder 2">
            <a:extLst>
              <a:ext uri="{FF2B5EF4-FFF2-40B4-BE49-F238E27FC236}">
                <a16:creationId xmlns:a16="http://schemas.microsoft.com/office/drawing/2014/main" id="{D71645FB-FC42-4C64-B07D-8C87ED16A11D}"/>
              </a:ext>
            </a:extLst>
          </p:cNvPr>
          <p:cNvSpPr>
            <a:spLocks noGrp="1"/>
          </p:cNvSpPr>
          <p:nvPr>
            <p:ph idx="1"/>
          </p:nvPr>
        </p:nvSpPr>
        <p:spPr>
          <a:xfrm>
            <a:off x="1141413" y="2249487"/>
            <a:ext cx="5625148" cy="3541714"/>
          </a:xfrm>
        </p:spPr>
        <p:txBody>
          <a:bodyPr>
            <a:normAutofit fontScale="85000" lnSpcReduction="20000"/>
          </a:bodyPr>
          <a:lstStyle/>
          <a:p>
            <a:pPr marL="0" indent="0">
              <a:buNone/>
            </a:pPr>
            <a:r>
              <a:rPr lang="en-US" sz="3200" dirty="0"/>
              <a:t>In this type of testing, we test various integrations of the project module by providing the input.</a:t>
            </a:r>
          </a:p>
          <a:p>
            <a:pPr marL="0" indent="0">
              <a:buNone/>
            </a:pPr>
            <a:r>
              <a:rPr lang="en-US" sz="3200" dirty="0"/>
              <a:t>The primary objective of this testing is to test the module interfaces in order to ensure that no errors are occurring when one module invokes the other module. </a:t>
            </a:r>
          </a:p>
          <a:p>
            <a:pPr marL="0" indent="0">
              <a:buNone/>
            </a:pPr>
            <a:endParaRPr lang="en-IN" dirty="0"/>
          </a:p>
        </p:txBody>
      </p:sp>
      <p:pic>
        <p:nvPicPr>
          <p:cNvPr id="4" name="Picture 3">
            <a:extLst>
              <a:ext uri="{FF2B5EF4-FFF2-40B4-BE49-F238E27FC236}">
                <a16:creationId xmlns:a16="http://schemas.microsoft.com/office/drawing/2014/main" id="{FCC8A734-E426-43BF-A250-9412E1C77865}"/>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6766561" y="2097088"/>
            <a:ext cx="4591710" cy="3541714"/>
          </a:xfrm>
          <a:prstGeom prst="rect">
            <a:avLst/>
          </a:prstGeom>
        </p:spPr>
      </p:pic>
    </p:spTree>
    <p:extLst>
      <p:ext uri="{BB962C8B-B14F-4D97-AF65-F5344CB8AC3E}">
        <p14:creationId xmlns:p14="http://schemas.microsoft.com/office/powerpoint/2010/main" val="26619487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ADC41-C7E6-48EE-8629-729E181D5790}"/>
              </a:ext>
            </a:extLst>
          </p:cNvPr>
          <p:cNvSpPr>
            <a:spLocks noGrp="1"/>
          </p:cNvSpPr>
          <p:nvPr>
            <p:ph type="title"/>
          </p:nvPr>
        </p:nvSpPr>
        <p:spPr/>
        <p:txBody>
          <a:bodyPr>
            <a:normAutofit/>
          </a:bodyPr>
          <a:lstStyle/>
          <a:p>
            <a:r>
              <a:rPr lang="en-IN" dirty="0"/>
              <a:t>CONCLUSION &amp; FUTURE SCOPE </a:t>
            </a:r>
          </a:p>
        </p:txBody>
      </p:sp>
      <p:sp>
        <p:nvSpPr>
          <p:cNvPr id="3" name="Content Placeholder 2">
            <a:extLst>
              <a:ext uri="{FF2B5EF4-FFF2-40B4-BE49-F238E27FC236}">
                <a16:creationId xmlns:a16="http://schemas.microsoft.com/office/drawing/2014/main" id="{067782B6-74AA-43AE-B4DF-6659DD3362BB}"/>
              </a:ext>
            </a:extLst>
          </p:cNvPr>
          <p:cNvSpPr>
            <a:spLocks noGrp="1"/>
          </p:cNvSpPr>
          <p:nvPr>
            <p:ph idx="1"/>
          </p:nvPr>
        </p:nvSpPr>
        <p:spPr/>
        <p:txBody>
          <a:bodyPr>
            <a:normAutofit/>
          </a:bodyPr>
          <a:lstStyle/>
          <a:p>
            <a:pPr marL="0" indent="0">
              <a:buNone/>
            </a:pPr>
            <a:r>
              <a:rPr lang="en-US" dirty="0"/>
              <a:t>Tourism is currently recognized as a global industry that is growing at a high rate, like any other industry. This web-based application helps in maintaining the database. It has a friendly environment that connects customers willingly. Thus, it simplifies the process by saving our time and efforts. It will help tour managers to control and handle the tour-related activities effectively and efficiently. A further modification could be possible where the system can be integrated with bigger organizations such as tourist agencies in order to help them.</a:t>
            </a:r>
            <a:endParaRPr lang="en-IN" dirty="0"/>
          </a:p>
        </p:txBody>
      </p:sp>
    </p:spTree>
    <p:extLst>
      <p:ext uri="{BB962C8B-B14F-4D97-AF65-F5344CB8AC3E}">
        <p14:creationId xmlns:p14="http://schemas.microsoft.com/office/powerpoint/2010/main" val="6850791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FDBB24-E5C3-4CE1-A467-DE54D53C437B}"/>
              </a:ext>
            </a:extLst>
          </p:cNvPr>
          <p:cNvSpPr>
            <a:spLocks noGrp="1"/>
          </p:cNvSpPr>
          <p:nvPr>
            <p:ph type="title"/>
          </p:nvPr>
        </p:nvSpPr>
        <p:spPr/>
        <p:txBody>
          <a:bodyPr/>
          <a:lstStyle/>
          <a:p>
            <a:r>
              <a:rPr lang="en-US" dirty="0"/>
              <a:t>Screenshots</a:t>
            </a:r>
            <a:endParaRPr lang="en-IN" dirty="0"/>
          </a:p>
        </p:txBody>
      </p:sp>
      <p:pic>
        <p:nvPicPr>
          <p:cNvPr id="5" name="Content Placeholder 4">
            <a:extLst>
              <a:ext uri="{FF2B5EF4-FFF2-40B4-BE49-F238E27FC236}">
                <a16:creationId xmlns:a16="http://schemas.microsoft.com/office/drawing/2014/main" id="{6C32AB3A-10A4-4B46-A0BF-E47B4C5D3DBB}"/>
              </a:ext>
            </a:extLst>
          </p:cNvPr>
          <p:cNvPicPr>
            <a:picLocks noGrp="1" noChangeAspect="1"/>
          </p:cNvPicPr>
          <p:nvPr>
            <p:ph idx="1"/>
          </p:nvPr>
        </p:nvPicPr>
        <p:blipFill>
          <a:blip r:embed="rId2"/>
          <a:stretch>
            <a:fillRect/>
          </a:stretch>
        </p:blipFill>
        <p:spPr>
          <a:xfrm>
            <a:off x="1837509" y="2249487"/>
            <a:ext cx="8390596" cy="4072935"/>
          </a:xfrm>
        </p:spPr>
      </p:pic>
    </p:spTree>
    <p:extLst>
      <p:ext uri="{BB962C8B-B14F-4D97-AF65-F5344CB8AC3E}">
        <p14:creationId xmlns:p14="http://schemas.microsoft.com/office/powerpoint/2010/main" val="19980007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8B940F-0C03-4E27-AEAB-8DE7EE99D9F7}"/>
              </a:ext>
            </a:extLst>
          </p:cNvPr>
          <p:cNvSpPr>
            <a:spLocks noGrp="1"/>
          </p:cNvSpPr>
          <p:nvPr>
            <p:ph type="title"/>
          </p:nvPr>
        </p:nvSpPr>
        <p:spPr/>
        <p:txBody>
          <a:bodyPr/>
          <a:lstStyle/>
          <a:p>
            <a:r>
              <a:rPr lang="en-US" dirty="0"/>
              <a:t>screenshots</a:t>
            </a:r>
            <a:endParaRPr lang="en-IN" dirty="0"/>
          </a:p>
        </p:txBody>
      </p:sp>
      <p:pic>
        <p:nvPicPr>
          <p:cNvPr id="5" name="Content Placeholder 4">
            <a:extLst>
              <a:ext uri="{FF2B5EF4-FFF2-40B4-BE49-F238E27FC236}">
                <a16:creationId xmlns:a16="http://schemas.microsoft.com/office/drawing/2014/main" id="{1EC96435-D277-4B06-B800-B3CAA24E2D82}"/>
              </a:ext>
            </a:extLst>
          </p:cNvPr>
          <p:cNvPicPr>
            <a:picLocks noGrp="1" noChangeAspect="1"/>
          </p:cNvPicPr>
          <p:nvPr>
            <p:ph idx="1"/>
          </p:nvPr>
        </p:nvPicPr>
        <p:blipFill>
          <a:blip r:embed="rId2"/>
          <a:stretch>
            <a:fillRect/>
          </a:stretch>
        </p:blipFill>
        <p:spPr>
          <a:xfrm>
            <a:off x="1515291" y="1802332"/>
            <a:ext cx="8486789" cy="4110788"/>
          </a:xfrm>
        </p:spPr>
      </p:pic>
    </p:spTree>
    <p:extLst>
      <p:ext uri="{BB962C8B-B14F-4D97-AF65-F5344CB8AC3E}">
        <p14:creationId xmlns:p14="http://schemas.microsoft.com/office/powerpoint/2010/main" val="41125746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8B940F-0C03-4E27-AEAB-8DE7EE99D9F7}"/>
              </a:ext>
            </a:extLst>
          </p:cNvPr>
          <p:cNvSpPr>
            <a:spLocks noGrp="1"/>
          </p:cNvSpPr>
          <p:nvPr>
            <p:ph type="title"/>
          </p:nvPr>
        </p:nvSpPr>
        <p:spPr/>
        <p:txBody>
          <a:bodyPr/>
          <a:lstStyle/>
          <a:p>
            <a:r>
              <a:rPr lang="en-US" dirty="0"/>
              <a:t>screenshots</a:t>
            </a:r>
            <a:endParaRPr lang="en-IN" dirty="0"/>
          </a:p>
        </p:txBody>
      </p:sp>
      <p:pic>
        <p:nvPicPr>
          <p:cNvPr id="5" name="Content Placeholder 4">
            <a:extLst>
              <a:ext uri="{FF2B5EF4-FFF2-40B4-BE49-F238E27FC236}">
                <a16:creationId xmlns:a16="http://schemas.microsoft.com/office/drawing/2014/main" id="{2009CC13-6D29-46BC-BD73-B71C130BE040}"/>
              </a:ext>
            </a:extLst>
          </p:cNvPr>
          <p:cNvPicPr>
            <a:picLocks noGrp="1" noChangeAspect="1"/>
          </p:cNvPicPr>
          <p:nvPr>
            <p:ph idx="1"/>
          </p:nvPr>
        </p:nvPicPr>
        <p:blipFill>
          <a:blip r:embed="rId2"/>
          <a:stretch>
            <a:fillRect/>
          </a:stretch>
        </p:blipFill>
        <p:spPr>
          <a:xfrm>
            <a:off x="1236618" y="2005019"/>
            <a:ext cx="8830491" cy="4272670"/>
          </a:xfrm>
        </p:spPr>
      </p:pic>
    </p:spTree>
    <p:extLst>
      <p:ext uri="{BB962C8B-B14F-4D97-AF65-F5344CB8AC3E}">
        <p14:creationId xmlns:p14="http://schemas.microsoft.com/office/powerpoint/2010/main" val="24374380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33164A-0BBA-4C37-B39D-A10DB016CB24}"/>
              </a:ext>
            </a:extLst>
          </p:cNvPr>
          <p:cNvSpPr>
            <a:spLocks noGrp="1"/>
          </p:cNvSpPr>
          <p:nvPr>
            <p:ph type="title"/>
          </p:nvPr>
        </p:nvSpPr>
        <p:spPr/>
        <p:txBody>
          <a:bodyPr/>
          <a:lstStyle/>
          <a:p>
            <a:r>
              <a:rPr lang="en-US" dirty="0"/>
              <a:t>Presentation by:</a:t>
            </a:r>
            <a:endParaRPr lang="en-IN" dirty="0"/>
          </a:p>
        </p:txBody>
      </p:sp>
      <p:sp>
        <p:nvSpPr>
          <p:cNvPr id="3" name="Content Placeholder 2">
            <a:extLst>
              <a:ext uri="{FF2B5EF4-FFF2-40B4-BE49-F238E27FC236}">
                <a16:creationId xmlns:a16="http://schemas.microsoft.com/office/drawing/2014/main" id="{74278967-123E-471A-B5B1-4DCE2EAF42E6}"/>
              </a:ext>
            </a:extLst>
          </p:cNvPr>
          <p:cNvSpPr>
            <a:spLocks noGrp="1"/>
          </p:cNvSpPr>
          <p:nvPr>
            <p:ph idx="1"/>
          </p:nvPr>
        </p:nvSpPr>
        <p:spPr>
          <a:xfrm>
            <a:off x="1141414" y="2249487"/>
            <a:ext cx="8083866" cy="3531553"/>
          </a:xfrm>
        </p:spPr>
        <p:txBody>
          <a:bodyPr/>
          <a:lstStyle/>
          <a:p>
            <a:pPr marL="172085" marR="104775" indent="0" algn="l">
              <a:lnSpc>
                <a:spcPct val="107000"/>
              </a:lnSpc>
              <a:spcAft>
                <a:spcPts val="20"/>
              </a:spcAft>
              <a:buNone/>
            </a:pPr>
            <a:r>
              <a:rPr lang="en-IN" sz="2800" dirty="0">
                <a:solidFill>
                  <a:srgbClr val="000000"/>
                </a:solidFill>
                <a:effectLst/>
                <a:latin typeface="Times New Roman" panose="02020603050405020304" pitchFamily="18" charset="0"/>
                <a:ea typeface="Times New Roman" panose="02020603050405020304" pitchFamily="18" charset="0"/>
              </a:rPr>
              <a:t>VISWANATH REDDY                        </a:t>
            </a:r>
          </a:p>
          <a:p>
            <a:pPr marL="172085" marR="104775" indent="0" algn="l">
              <a:lnSpc>
                <a:spcPct val="107000"/>
              </a:lnSpc>
              <a:spcAft>
                <a:spcPts val="20"/>
              </a:spcAft>
              <a:buNone/>
            </a:pPr>
            <a:r>
              <a:rPr lang="en-IN" sz="2800" dirty="0">
                <a:solidFill>
                  <a:srgbClr val="000000"/>
                </a:solidFill>
                <a:effectLst/>
                <a:latin typeface="Times New Roman" panose="02020603050405020304" pitchFamily="18" charset="0"/>
                <a:ea typeface="Times New Roman" panose="02020603050405020304" pitchFamily="18" charset="0"/>
              </a:rPr>
              <a:t>(RA2011042010092) </a:t>
            </a:r>
          </a:p>
          <a:p>
            <a:pPr marL="172085" marR="104775" indent="0" algn="l">
              <a:lnSpc>
                <a:spcPct val="107000"/>
              </a:lnSpc>
              <a:spcAft>
                <a:spcPts val="20"/>
              </a:spcAft>
              <a:buNone/>
            </a:pPr>
            <a:r>
              <a:rPr lang="en-IN" sz="2800" dirty="0">
                <a:solidFill>
                  <a:srgbClr val="000000"/>
                </a:solidFill>
                <a:effectLst/>
                <a:latin typeface="Times New Roman" panose="02020603050405020304" pitchFamily="18" charset="0"/>
                <a:ea typeface="Times New Roman" panose="02020603050405020304" pitchFamily="18" charset="0"/>
              </a:rPr>
              <a:t>P INDIVAR                                             </a:t>
            </a:r>
          </a:p>
          <a:p>
            <a:pPr marL="172085" marR="104775" indent="0" algn="l">
              <a:lnSpc>
                <a:spcPct val="107000"/>
              </a:lnSpc>
              <a:spcAft>
                <a:spcPts val="20"/>
              </a:spcAft>
              <a:buNone/>
            </a:pPr>
            <a:r>
              <a:rPr lang="en-IN" sz="2800" dirty="0">
                <a:solidFill>
                  <a:srgbClr val="000000"/>
                </a:solidFill>
                <a:effectLst/>
                <a:latin typeface="Times New Roman" panose="02020603050405020304" pitchFamily="18" charset="0"/>
                <a:ea typeface="Times New Roman" panose="02020603050405020304" pitchFamily="18" charset="0"/>
              </a:rPr>
              <a:t>(RA2011042010107) </a:t>
            </a:r>
          </a:p>
          <a:p>
            <a:pPr marL="172085" marR="104775" indent="0" algn="l">
              <a:lnSpc>
                <a:spcPct val="107000"/>
              </a:lnSpc>
              <a:spcAft>
                <a:spcPts val="20"/>
              </a:spcAft>
              <a:buNone/>
            </a:pPr>
            <a:r>
              <a:rPr lang="en-IN" sz="2800" dirty="0">
                <a:solidFill>
                  <a:srgbClr val="000000"/>
                </a:solidFill>
                <a:effectLst/>
                <a:latin typeface="Times New Roman" panose="02020603050405020304" pitchFamily="18" charset="0"/>
                <a:ea typeface="Times New Roman" panose="02020603050405020304" pitchFamily="18" charset="0"/>
              </a:rPr>
              <a:t>SIGIRALA NAVEEN                            </a:t>
            </a:r>
          </a:p>
          <a:p>
            <a:pPr marL="172085" marR="104775" indent="0" algn="l">
              <a:lnSpc>
                <a:spcPct val="107000"/>
              </a:lnSpc>
              <a:spcAft>
                <a:spcPts val="20"/>
              </a:spcAft>
              <a:buNone/>
            </a:pPr>
            <a:r>
              <a:rPr lang="en-IN" sz="2800" dirty="0">
                <a:solidFill>
                  <a:srgbClr val="000000"/>
                </a:solidFill>
                <a:effectLst/>
                <a:latin typeface="Times New Roman" panose="02020603050405020304" pitchFamily="18" charset="0"/>
                <a:ea typeface="Times New Roman" panose="02020603050405020304" pitchFamily="18" charset="0"/>
              </a:rPr>
              <a:t> (RA2011042010086) </a:t>
            </a:r>
          </a:p>
          <a:p>
            <a:endParaRPr lang="en-IN" dirty="0"/>
          </a:p>
        </p:txBody>
      </p:sp>
      <p:pic>
        <p:nvPicPr>
          <p:cNvPr id="5" name="Picture 4">
            <a:extLst>
              <a:ext uri="{FF2B5EF4-FFF2-40B4-BE49-F238E27FC236}">
                <a16:creationId xmlns:a16="http://schemas.microsoft.com/office/drawing/2014/main" id="{61F97135-B6F6-49B4-A862-A0D6490BD1B1}"/>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5183347" y="2249487"/>
            <a:ext cx="5913121" cy="3429952"/>
          </a:xfrm>
          <a:prstGeom prst="rect">
            <a:avLst/>
          </a:prstGeom>
        </p:spPr>
      </p:pic>
    </p:spTree>
    <p:extLst>
      <p:ext uri="{BB962C8B-B14F-4D97-AF65-F5344CB8AC3E}">
        <p14:creationId xmlns:p14="http://schemas.microsoft.com/office/powerpoint/2010/main" val="29680180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8B940F-0C03-4E27-AEAB-8DE7EE99D9F7}"/>
              </a:ext>
            </a:extLst>
          </p:cNvPr>
          <p:cNvSpPr>
            <a:spLocks noGrp="1"/>
          </p:cNvSpPr>
          <p:nvPr>
            <p:ph type="title"/>
          </p:nvPr>
        </p:nvSpPr>
        <p:spPr/>
        <p:txBody>
          <a:bodyPr/>
          <a:lstStyle/>
          <a:p>
            <a:r>
              <a:rPr lang="en-US" dirty="0"/>
              <a:t>screenshots</a:t>
            </a:r>
            <a:endParaRPr lang="en-IN" dirty="0"/>
          </a:p>
        </p:txBody>
      </p:sp>
      <p:pic>
        <p:nvPicPr>
          <p:cNvPr id="5" name="Content Placeholder 4">
            <a:extLst>
              <a:ext uri="{FF2B5EF4-FFF2-40B4-BE49-F238E27FC236}">
                <a16:creationId xmlns:a16="http://schemas.microsoft.com/office/drawing/2014/main" id="{F7D9FEF5-6105-4CC7-AFBF-6BFFDFE27C82}"/>
              </a:ext>
            </a:extLst>
          </p:cNvPr>
          <p:cNvPicPr>
            <a:picLocks noGrp="1" noChangeAspect="1"/>
          </p:cNvPicPr>
          <p:nvPr>
            <p:ph idx="1"/>
          </p:nvPr>
        </p:nvPicPr>
        <p:blipFill>
          <a:blip r:embed="rId2"/>
          <a:stretch>
            <a:fillRect/>
          </a:stretch>
        </p:blipFill>
        <p:spPr>
          <a:xfrm>
            <a:off x="1480457" y="1799878"/>
            <a:ext cx="8482149" cy="4082034"/>
          </a:xfrm>
        </p:spPr>
      </p:pic>
    </p:spTree>
    <p:extLst>
      <p:ext uri="{BB962C8B-B14F-4D97-AF65-F5344CB8AC3E}">
        <p14:creationId xmlns:p14="http://schemas.microsoft.com/office/powerpoint/2010/main" val="8662954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6D45DE-C109-479F-856B-9B253C3E57C7}"/>
              </a:ext>
            </a:extLst>
          </p:cNvPr>
          <p:cNvSpPr>
            <a:spLocks noGrp="1"/>
          </p:cNvSpPr>
          <p:nvPr>
            <p:ph type="title"/>
          </p:nvPr>
        </p:nvSpPr>
        <p:spPr/>
        <p:txBody>
          <a:bodyPr/>
          <a:lstStyle/>
          <a:p>
            <a:r>
              <a:rPr lang="en-US" dirty="0"/>
              <a:t>Screenshots</a:t>
            </a:r>
            <a:endParaRPr lang="en-IN" dirty="0"/>
          </a:p>
        </p:txBody>
      </p:sp>
      <p:pic>
        <p:nvPicPr>
          <p:cNvPr id="5" name="Content Placeholder 4">
            <a:extLst>
              <a:ext uri="{FF2B5EF4-FFF2-40B4-BE49-F238E27FC236}">
                <a16:creationId xmlns:a16="http://schemas.microsoft.com/office/drawing/2014/main" id="{816CF609-E95C-4D9F-9886-C4387CA302AE}"/>
              </a:ext>
            </a:extLst>
          </p:cNvPr>
          <p:cNvPicPr>
            <a:picLocks noGrp="1" noChangeAspect="1"/>
          </p:cNvPicPr>
          <p:nvPr>
            <p:ph idx="1"/>
          </p:nvPr>
        </p:nvPicPr>
        <p:blipFill>
          <a:blip r:embed="rId2"/>
          <a:stretch>
            <a:fillRect/>
          </a:stretch>
        </p:blipFill>
        <p:spPr>
          <a:xfrm>
            <a:off x="1628503" y="1861821"/>
            <a:ext cx="8418032" cy="4068716"/>
          </a:xfrm>
        </p:spPr>
      </p:pic>
    </p:spTree>
    <p:extLst>
      <p:ext uri="{BB962C8B-B14F-4D97-AF65-F5344CB8AC3E}">
        <p14:creationId xmlns:p14="http://schemas.microsoft.com/office/powerpoint/2010/main" val="18775990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837473B0-CC2E-450A-ABE3-18F120FF3D39}">
                <a1611:picAttrSrcUrl xmlns:a1611="http://schemas.microsoft.com/office/drawing/2016/11/main" r:id="rId3"/>
              </a:ext>
            </a:extLst>
          </a:blip>
          <a:srcRect/>
          <a:stretch>
            <a:fillRect t="-9000" b="-9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30066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419911-32E7-428C-977D-F7596B7D9695}"/>
              </a:ext>
            </a:extLst>
          </p:cNvPr>
          <p:cNvSpPr>
            <a:spLocks noGrp="1"/>
          </p:cNvSpPr>
          <p:nvPr>
            <p:ph type="title"/>
          </p:nvPr>
        </p:nvSpPr>
        <p:spPr/>
        <p:txBody>
          <a:bodyPr/>
          <a:lstStyle/>
          <a:p>
            <a:r>
              <a:rPr lang="en-US" dirty="0"/>
              <a:t>introduction</a:t>
            </a:r>
            <a:endParaRPr lang="en-IN" dirty="0"/>
          </a:p>
        </p:txBody>
      </p:sp>
      <p:sp>
        <p:nvSpPr>
          <p:cNvPr id="3" name="Content Placeholder 2">
            <a:extLst>
              <a:ext uri="{FF2B5EF4-FFF2-40B4-BE49-F238E27FC236}">
                <a16:creationId xmlns:a16="http://schemas.microsoft.com/office/drawing/2014/main" id="{645CB653-CDA2-4A31-9048-1ED71806C882}"/>
              </a:ext>
            </a:extLst>
          </p:cNvPr>
          <p:cNvSpPr>
            <a:spLocks noGrp="1"/>
          </p:cNvSpPr>
          <p:nvPr>
            <p:ph idx="1"/>
          </p:nvPr>
        </p:nvSpPr>
        <p:spPr>
          <a:xfrm>
            <a:off x="636314" y="2249486"/>
            <a:ext cx="5533708" cy="4090353"/>
          </a:xfrm>
        </p:spPr>
        <p:txBody>
          <a:bodyPr>
            <a:normAutofit lnSpcReduction="10000"/>
          </a:bodyPr>
          <a:lstStyle/>
          <a:p>
            <a:pPr marL="0" indent="0">
              <a:buNone/>
            </a:pPr>
            <a:r>
              <a:rPr lang="en-US" sz="2800" dirty="0"/>
              <a:t>The Tourism management system is used to help people to find cheap and best tour packages for their travel. The booking system helps people/users to bypass the brokers who will charge people often when they book for their tour packages offline.</a:t>
            </a:r>
            <a:endParaRPr lang="en-IN" sz="2800" dirty="0"/>
          </a:p>
        </p:txBody>
      </p:sp>
      <p:pic>
        <p:nvPicPr>
          <p:cNvPr id="5" name="Picture 4">
            <a:extLst>
              <a:ext uri="{FF2B5EF4-FFF2-40B4-BE49-F238E27FC236}">
                <a16:creationId xmlns:a16="http://schemas.microsoft.com/office/drawing/2014/main" id="{02ECDA96-05DC-4FBE-8102-B81445178C06}"/>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6277292" y="2249486"/>
            <a:ext cx="5104811" cy="4090353"/>
          </a:xfrm>
          <a:prstGeom prst="rect">
            <a:avLst/>
          </a:prstGeom>
        </p:spPr>
      </p:pic>
    </p:spTree>
    <p:extLst>
      <p:ext uri="{BB962C8B-B14F-4D97-AF65-F5344CB8AC3E}">
        <p14:creationId xmlns:p14="http://schemas.microsoft.com/office/powerpoint/2010/main" val="27163503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38C8E2-33B7-46F6-A285-6901EEF84BBC}"/>
              </a:ext>
            </a:extLst>
          </p:cNvPr>
          <p:cNvSpPr>
            <a:spLocks noGrp="1"/>
          </p:cNvSpPr>
          <p:nvPr>
            <p:ph type="title"/>
          </p:nvPr>
        </p:nvSpPr>
        <p:spPr>
          <a:xfrm>
            <a:off x="5164181" y="618518"/>
            <a:ext cx="5883229" cy="1478570"/>
          </a:xfrm>
        </p:spPr>
        <p:txBody>
          <a:bodyPr/>
          <a:lstStyle/>
          <a:p>
            <a:r>
              <a:rPr lang="en-US" dirty="0"/>
              <a:t>Tasks involved</a:t>
            </a:r>
            <a:endParaRPr lang="en-IN" dirty="0"/>
          </a:p>
        </p:txBody>
      </p:sp>
      <p:sp>
        <p:nvSpPr>
          <p:cNvPr id="3" name="Content Placeholder 2">
            <a:extLst>
              <a:ext uri="{FF2B5EF4-FFF2-40B4-BE49-F238E27FC236}">
                <a16:creationId xmlns:a16="http://schemas.microsoft.com/office/drawing/2014/main" id="{FE3BA6B4-D5F3-4A68-B889-49FACD9FDACB}"/>
              </a:ext>
            </a:extLst>
          </p:cNvPr>
          <p:cNvSpPr>
            <a:spLocks noGrp="1"/>
          </p:cNvSpPr>
          <p:nvPr>
            <p:ph idx="1"/>
          </p:nvPr>
        </p:nvSpPr>
        <p:spPr>
          <a:xfrm>
            <a:off x="5164183" y="2097088"/>
            <a:ext cx="5883228" cy="3694113"/>
          </a:xfrm>
        </p:spPr>
        <p:txBody>
          <a:bodyPr/>
          <a:lstStyle/>
          <a:p>
            <a:r>
              <a:rPr lang="en-US" dirty="0"/>
              <a:t>Login and password management</a:t>
            </a:r>
          </a:p>
          <a:p>
            <a:r>
              <a:rPr lang="en-US" dirty="0"/>
              <a:t>Registration by users</a:t>
            </a:r>
          </a:p>
          <a:p>
            <a:r>
              <a:rPr lang="en-IN" dirty="0"/>
              <a:t>Finding tour packages </a:t>
            </a:r>
          </a:p>
          <a:p>
            <a:r>
              <a:rPr lang="en-IN" dirty="0"/>
              <a:t>Selecting cheap package</a:t>
            </a:r>
          </a:p>
          <a:p>
            <a:r>
              <a:rPr lang="en-IN" dirty="0"/>
              <a:t>Booking tour package</a:t>
            </a:r>
          </a:p>
        </p:txBody>
      </p:sp>
      <p:pic>
        <p:nvPicPr>
          <p:cNvPr id="5" name="Picture 4">
            <a:extLst>
              <a:ext uri="{FF2B5EF4-FFF2-40B4-BE49-F238E27FC236}">
                <a16:creationId xmlns:a16="http://schemas.microsoft.com/office/drawing/2014/main" id="{F18F80ED-2BF5-4071-8F6C-4D0A69A977CB}"/>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1035503" y="2097087"/>
            <a:ext cx="3780337" cy="3694113"/>
          </a:xfrm>
          <a:prstGeom prst="rect">
            <a:avLst/>
          </a:prstGeom>
        </p:spPr>
      </p:pic>
    </p:spTree>
    <p:extLst>
      <p:ext uri="{BB962C8B-B14F-4D97-AF65-F5344CB8AC3E}">
        <p14:creationId xmlns:p14="http://schemas.microsoft.com/office/powerpoint/2010/main" val="2581161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EF874B-6E42-4281-82AC-B24D8A010429}"/>
              </a:ext>
            </a:extLst>
          </p:cNvPr>
          <p:cNvSpPr>
            <a:spLocks noGrp="1"/>
          </p:cNvSpPr>
          <p:nvPr>
            <p:ph type="title"/>
          </p:nvPr>
        </p:nvSpPr>
        <p:spPr/>
        <p:txBody>
          <a:bodyPr/>
          <a:lstStyle/>
          <a:p>
            <a:r>
              <a:rPr lang="en-IN" dirty="0"/>
              <a:t>PROJECT AIMS AND OBJECTIVES </a:t>
            </a:r>
          </a:p>
        </p:txBody>
      </p:sp>
      <p:sp>
        <p:nvSpPr>
          <p:cNvPr id="3" name="Content Placeholder 2">
            <a:extLst>
              <a:ext uri="{FF2B5EF4-FFF2-40B4-BE49-F238E27FC236}">
                <a16:creationId xmlns:a16="http://schemas.microsoft.com/office/drawing/2014/main" id="{150C0F5B-E8FB-4D24-A379-A03C234D3827}"/>
              </a:ext>
            </a:extLst>
          </p:cNvPr>
          <p:cNvSpPr>
            <a:spLocks noGrp="1"/>
          </p:cNvSpPr>
          <p:nvPr>
            <p:ph idx="1"/>
          </p:nvPr>
        </p:nvSpPr>
        <p:spPr>
          <a:xfrm>
            <a:off x="1141412" y="2249487"/>
            <a:ext cx="5790611" cy="4255816"/>
          </a:xfrm>
        </p:spPr>
        <p:txBody>
          <a:bodyPr>
            <a:normAutofit/>
          </a:bodyPr>
          <a:lstStyle/>
          <a:p>
            <a:pPr marL="0" indent="0">
              <a:buNone/>
            </a:pPr>
            <a:r>
              <a:rPr lang="en-US" dirty="0"/>
              <a:t>The project aims and objectives that will be achieved after completion of this project are presented in this slide. The aims and objectives are as follows: </a:t>
            </a:r>
          </a:p>
          <a:p>
            <a:pPr marL="0" indent="0">
              <a:buNone/>
            </a:pPr>
            <a:r>
              <a:rPr lang="en-US" dirty="0"/>
              <a:t>• Online tour packages booking system</a:t>
            </a:r>
          </a:p>
          <a:p>
            <a:pPr marL="0" indent="0">
              <a:buNone/>
            </a:pPr>
            <a:r>
              <a:rPr lang="en-US" dirty="0"/>
              <a:t>• An Admin login page where admin can add and manage tour packages</a:t>
            </a:r>
          </a:p>
          <a:p>
            <a:pPr marL="0" indent="0">
              <a:buNone/>
            </a:pPr>
            <a:r>
              <a:rPr lang="en-US" dirty="0"/>
              <a:t>• Connecting customer directly to the agency</a:t>
            </a:r>
          </a:p>
          <a:p>
            <a:pPr marL="0" indent="0">
              <a:buNone/>
            </a:pPr>
            <a:endParaRPr lang="en-IN" dirty="0"/>
          </a:p>
        </p:txBody>
      </p:sp>
      <p:pic>
        <p:nvPicPr>
          <p:cNvPr id="5" name="Picture 4">
            <a:extLst>
              <a:ext uri="{FF2B5EF4-FFF2-40B4-BE49-F238E27FC236}">
                <a16:creationId xmlns:a16="http://schemas.microsoft.com/office/drawing/2014/main" id="{6FD32819-8F81-44C8-A8C3-2DB912598155}"/>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7158446" y="2249486"/>
            <a:ext cx="4321524" cy="3776845"/>
          </a:xfrm>
          <a:prstGeom prst="rect">
            <a:avLst/>
          </a:prstGeom>
        </p:spPr>
      </p:pic>
    </p:spTree>
    <p:extLst>
      <p:ext uri="{BB962C8B-B14F-4D97-AF65-F5344CB8AC3E}">
        <p14:creationId xmlns:p14="http://schemas.microsoft.com/office/powerpoint/2010/main" val="9464170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2FD3D1-1247-492C-A8A2-2B2FCADDA72B}"/>
              </a:ext>
            </a:extLst>
          </p:cNvPr>
          <p:cNvSpPr>
            <a:spLocks noGrp="1"/>
          </p:cNvSpPr>
          <p:nvPr>
            <p:ph type="title"/>
          </p:nvPr>
        </p:nvSpPr>
        <p:spPr/>
        <p:txBody>
          <a:bodyPr/>
          <a:lstStyle/>
          <a:p>
            <a:r>
              <a:rPr lang="en-US" dirty="0"/>
              <a:t>Modules</a:t>
            </a:r>
            <a:endParaRPr lang="en-IN" dirty="0"/>
          </a:p>
        </p:txBody>
      </p:sp>
      <p:sp>
        <p:nvSpPr>
          <p:cNvPr id="3" name="Content Placeholder 2">
            <a:extLst>
              <a:ext uri="{FF2B5EF4-FFF2-40B4-BE49-F238E27FC236}">
                <a16:creationId xmlns:a16="http://schemas.microsoft.com/office/drawing/2014/main" id="{FA16DA51-8924-424C-A596-C33F5AA94F21}"/>
              </a:ext>
            </a:extLst>
          </p:cNvPr>
          <p:cNvSpPr>
            <a:spLocks noGrp="1"/>
          </p:cNvSpPr>
          <p:nvPr>
            <p:ph idx="1"/>
          </p:nvPr>
        </p:nvSpPr>
        <p:spPr>
          <a:xfrm>
            <a:off x="1141413" y="1767840"/>
            <a:ext cx="5359972" cy="4354286"/>
          </a:xfrm>
        </p:spPr>
        <p:txBody>
          <a:bodyPr>
            <a:normAutofit fontScale="85000" lnSpcReduction="20000"/>
          </a:bodyPr>
          <a:lstStyle/>
          <a:p>
            <a:pPr marL="0" indent="0">
              <a:buNone/>
            </a:pPr>
            <a:r>
              <a:rPr lang="en-US" dirty="0"/>
              <a:t>Customer module:</a:t>
            </a:r>
          </a:p>
          <a:p>
            <a:r>
              <a:rPr lang="en-US" dirty="0"/>
              <a:t>They can view different tour packages.</a:t>
            </a:r>
          </a:p>
          <a:p>
            <a:r>
              <a:rPr lang="en-US" dirty="0"/>
              <a:t>They can select the desired tour package, select the date of journey</a:t>
            </a:r>
            <a:r>
              <a:rPr lang="en-IN" dirty="0"/>
              <a:t> and book the package.</a:t>
            </a:r>
          </a:p>
          <a:p>
            <a:r>
              <a:rPr lang="en-IN" dirty="0"/>
              <a:t>They can provide feedback in the comment section.</a:t>
            </a:r>
          </a:p>
          <a:p>
            <a:pPr marL="0" indent="0">
              <a:buNone/>
            </a:pPr>
            <a:r>
              <a:rPr lang="en-IN" dirty="0"/>
              <a:t>Admin module:</a:t>
            </a:r>
          </a:p>
          <a:p>
            <a:r>
              <a:rPr lang="en-US" dirty="0"/>
              <a:t>Has access to manage all the users and their bookings.</a:t>
            </a:r>
          </a:p>
          <a:p>
            <a:r>
              <a:rPr lang="en-US" dirty="0"/>
              <a:t>Can add or remove any tour packages at any time.</a:t>
            </a:r>
          </a:p>
        </p:txBody>
      </p:sp>
      <p:pic>
        <p:nvPicPr>
          <p:cNvPr id="5" name="Picture 4">
            <a:extLst>
              <a:ext uri="{FF2B5EF4-FFF2-40B4-BE49-F238E27FC236}">
                <a16:creationId xmlns:a16="http://schemas.microsoft.com/office/drawing/2014/main" id="{7876BCB5-8F47-409F-B011-1FC7ABA4D87A}"/>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6899084" y="2003202"/>
            <a:ext cx="4148327" cy="3455765"/>
          </a:xfrm>
          <a:prstGeom prst="rect">
            <a:avLst/>
          </a:prstGeom>
        </p:spPr>
      </p:pic>
    </p:spTree>
    <p:extLst>
      <p:ext uri="{BB962C8B-B14F-4D97-AF65-F5344CB8AC3E}">
        <p14:creationId xmlns:p14="http://schemas.microsoft.com/office/powerpoint/2010/main" val="821160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842A4B-882D-4583-BEF2-1691BD2CBA98}"/>
              </a:ext>
            </a:extLst>
          </p:cNvPr>
          <p:cNvSpPr>
            <a:spLocks noGrp="1"/>
          </p:cNvSpPr>
          <p:nvPr>
            <p:ph type="title"/>
          </p:nvPr>
        </p:nvSpPr>
        <p:spPr/>
        <p:txBody>
          <a:bodyPr/>
          <a:lstStyle/>
          <a:p>
            <a:r>
              <a:rPr lang="en-US" dirty="0"/>
              <a:t>System requirements</a:t>
            </a:r>
            <a:endParaRPr lang="en-IN" dirty="0"/>
          </a:p>
        </p:txBody>
      </p:sp>
      <p:sp>
        <p:nvSpPr>
          <p:cNvPr id="3" name="Content Placeholder 2">
            <a:extLst>
              <a:ext uri="{FF2B5EF4-FFF2-40B4-BE49-F238E27FC236}">
                <a16:creationId xmlns:a16="http://schemas.microsoft.com/office/drawing/2014/main" id="{A5D5D858-E0F8-4FBF-9EDB-8E998A65A635}"/>
              </a:ext>
            </a:extLst>
          </p:cNvPr>
          <p:cNvSpPr>
            <a:spLocks noGrp="1"/>
          </p:cNvSpPr>
          <p:nvPr>
            <p:ph idx="1"/>
          </p:nvPr>
        </p:nvSpPr>
        <p:spPr>
          <a:xfrm>
            <a:off x="1141413" y="2002536"/>
            <a:ext cx="5716587" cy="3953257"/>
          </a:xfrm>
        </p:spPr>
        <p:txBody>
          <a:bodyPr>
            <a:normAutofit lnSpcReduction="10000"/>
          </a:bodyPr>
          <a:lstStyle/>
          <a:p>
            <a:r>
              <a:rPr lang="en-US" b="1" dirty="0"/>
              <a:t>Processor:</a:t>
            </a:r>
            <a:r>
              <a:rPr lang="en-US" dirty="0"/>
              <a:t> Intel Core Processor / AMD Ryzen Processor</a:t>
            </a:r>
          </a:p>
          <a:p>
            <a:r>
              <a:rPr lang="en-US" b="1" dirty="0"/>
              <a:t>OS</a:t>
            </a:r>
            <a:r>
              <a:rPr lang="en-US" dirty="0"/>
              <a:t>: Windows 7,8 and 10; UBUNTU and macOS</a:t>
            </a:r>
          </a:p>
          <a:p>
            <a:r>
              <a:rPr lang="en-US" b="1" dirty="0"/>
              <a:t>Memory</a:t>
            </a:r>
            <a:r>
              <a:rPr lang="en-US" dirty="0"/>
              <a:t>: 8 GB RAM or more</a:t>
            </a:r>
          </a:p>
          <a:p>
            <a:r>
              <a:rPr lang="en-US" b="1" dirty="0"/>
              <a:t>Hard disk space:</a:t>
            </a:r>
            <a:r>
              <a:rPr lang="en-US" dirty="0"/>
              <a:t> Minimum 3GB for Database for future </a:t>
            </a:r>
          </a:p>
          <a:p>
            <a:r>
              <a:rPr lang="en-US" b="1" dirty="0"/>
              <a:t>Database</a:t>
            </a:r>
            <a:r>
              <a:rPr lang="en-US" dirty="0"/>
              <a:t>: MYSQL</a:t>
            </a:r>
            <a:endParaRPr lang="en-IN" dirty="0"/>
          </a:p>
        </p:txBody>
      </p:sp>
      <p:pic>
        <p:nvPicPr>
          <p:cNvPr id="5" name="Picture 4">
            <a:extLst>
              <a:ext uri="{FF2B5EF4-FFF2-40B4-BE49-F238E27FC236}">
                <a16:creationId xmlns:a16="http://schemas.microsoft.com/office/drawing/2014/main" id="{A63B294E-15D8-4FB5-A7CA-939D7276AB73}"/>
              </a:ext>
            </a:extLst>
          </p:cNvPr>
          <p:cNvPicPr>
            <a:picLocks noChangeAspect="1"/>
          </p:cNvPicPr>
          <p:nvPr/>
        </p:nvPicPr>
        <p:blipFill>
          <a:blip r:embed="rId2"/>
          <a:stretch>
            <a:fillRect/>
          </a:stretch>
        </p:blipFill>
        <p:spPr>
          <a:xfrm>
            <a:off x="7282431" y="1764791"/>
            <a:ext cx="3850707" cy="4191002"/>
          </a:xfrm>
          <a:prstGeom prst="rect">
            <a:avLst/>
          </a:prstGeom>
        </p:spPr>
      </p:pic>
    </p:spTree>
    <p:extLst>
      <p:ext uri="{BB962C8B-B14F-4D97-AF65-F5344CB8AC3E}">
        <p14:creationId xmlns:p14="http://schemas.microsoft.com/office/powerpoint/2010/main" val="22782806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E2B4ED-7A52-4DA0-9B51-D166BCE9B88E}"/>
              </a:ext>
            </a:extLst>
          </p:cNvPr>
          <p:cNvSpPr>
            <a:spLocks noGrp="1"/>
          </p:cNvSpPr>
          <p:nvPr>
            <p:ph type="title"/>
          </p:nvPr>
        </p:nvSpPr>
        <p:spPr/>
        <p:txBody>
          <a:bodyPr/>
          <a:lstStyle/>
          <a:p>
            <a:r>
              <a:rPr lang="en-US" dirty="0"/>
              <a:t>DESCRIPTION OF INDIVIDUAL PHASE/MODULE </a:t>
            </a:r>
            <a:endParaRPr lang="en-IN" dirty="0"/>
          </a:p>
        </p:txBody>
      </p:sp>
      <p:sp>
        <p:nvSpPr>
          <p:cNvPr id="3" name="Content Placeholder 2">
            <a:extLst>
              <a:ext uri="{FF2B5EF4-FFF2-40B4-BE49-F238E27FC236}">
                <a16:creationId xmlns:a16="http://schemas.microsoft.com/office/drawing/2014/main" id="{353CBCFF-F996-4ECF-A5E8-C5E0B81CEFED}"/>
              </a:ext>
            </a:extLst>
          </p:cNvPr>
          <p:cNvSpPr>
            <a:spLocks noGrp="1"/>
          </p:cNvSpPr>
          <p:nvPr>
            <p:ph idx="1"/>
          </p:nvPr>
        </p:nvSpPr>
        <p:spPr>
          <a:xfrm>
            <a:off x="1141412" y="2249487"/>
            <a:ext cx="4449491" cy="3541714"/>
          </a:xfrm>
        </p:spPr>
        <p:txBody>
          <a:bodyPr/>
          <a:lstStyle/>
          <a:p>
            <a:pPr marL="0" indent="0">
              <a:buNone/>
            </a:pPr>
            <a:r>
              <a:rPr lang="en-US" sz="3600" dirty="0"/>
              <a:t>User characteristics:</a:t>
            </a:r>
          </a:p>
          <a:p>
            <a:pPr>
              <a:buFont typeface="Wingdings" panose="05000000000000000000" pitchFamily="2" charset="2"/>
              <a:buChar char="q"/>
            </a:pPr>
            <a:r>
              <a:rPr lang="en-US" sz="3600" dirty="0"/>
              <a:t>Administrator</a:t>
            </a:r>
          </a:p>
          <a:p>
            <a:pPr>
              <a:buFont typeface="Wingdings" panose="05000000000000000000" pitchFamily="2" charset="2"/>
              <a:buChar char="q"/>
            </a:pPr>
            <a:r>
              <a:rPr lang="en-US" sz="3600" dirty="0"/>
              <a:t>Customer</a:t>
            </a:r>
          </a:p>
          <a:p>
            <a:pPr>
              <a:buFont typeface="Wingdings" panose="05000000000000000000" pitchFamily="2" charset="2"/>
              <a:buChar char="q"/>
            </a:pPr>
            <a:r>
              <a:rPr lang="en-US" sz="3600" dirty="0"/>
              <a:t>Travel Agency</a:t>
            </a:r>
          </a:p>
          <a:p>
            <a:pPr>
              <a:buFont typeface="Wingdings" panose="05000000000000000000" pitchFamily="2" charset="2"/>
              <a:buChar char="q"/>
            </a:pPr>
            <a:endParaRPr lang="en-IN" dirty="0"/>
          </a:p>
        </p:txBody>
      </p:sp>
      <p:pic>
        <p:nvPicPr>
          <p:cNvPr id="5" name="Picture 4">
            <a:extLst>
              <a:ext uri="{FF2B5EF4-FFF2-40B4-BE49-F238E27FC236}">
                <a16:creationId xmlns:a16="http://schemas.microsoft.com/office/drawing/2014/main" id="{466A5040-A843-4A4B-B79D-27DB75BF3F46}"/>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5465717" y="2249487"/>
            <a:ext cx="5852160" cy="3901440"/>
          </a:xfrm>
          <a:prstGeom prst="rect">
            <a:avLst/>
          </a:prstGeom>
        </p:spPr>
      </p:pic>
    </p:spTree>
    <p:extLst>
      <p:ext uri="{BB962C8B-B14F-4D97-AF65-F5344CB8AC3E}">
        <p14:creationId xmlns:p14="http://schemas.microsoft.com/office/powerpoint/2010/main" val="11963484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F1719-7EE0-4F6D-BCE5-94C0C4BAF0D0}"/>
              </a:ext>
            </a:extLst>
          </p:cNvPr>
          <p:cNvSpPr>
            <a:spLocks noGrp="1"/>
          </p:cNvSpPr>
          <p:nvPr>
            <p:ph type="title"/>
          </p:nvPr>
        </p:nvSpPr>
        <p:spPr>
          <a:xfrm>
            <a:off x="1141412" y="343989"/>
            <a:ext cx="9905998" cy="914191"/>
          </a:xfrm>
        </p:spPr>
        <p:txBody>
          <a:bodyPr/>
          <a:lstStyle/>
          <a:p>
            <a:r>
              <a:rPr lang="en-IN" dirty="0"/>
              <a:t>PROBLEM ANALYSIS </a:t>
            </a:r>
          </a:p>
        </p:txBody>
      </p:sp>
      <p:sp>
        <p:nvSpPr>
          <p:cNvPr id="3" name="Content Placeholder 2">
            <a:extLst>
              <a:ext uri="{FF2B5EF4-FFF2-40B4-BE49-F238E27FC236}">
                <a16:creationId xmlns:a16="http://schemas.microsoft.com/office/drawing/2014/main" id="{A65AB743-45A5-4D9B-91E7-9ACDED3CC10D}"/>
              </a:ext>
            </a:extLst>
          </p:cNvPr>
          <p:cNvSpPr>
            <a:spLocks noGrp="1"/>
          </p:cNvSpPr>
          <p:nvPr>
            <p:ph idx="1"/>
          </p:nvPr>
        </p:nvSpPr>
        <p:spPr>
          <a:xfrm>
            <a:off x="1141412" y="1258180"/>
            <a:ext cx="9905999" cy="5255831"/>
          </a:xfrm>
        </p:spPr>
        <p:txBody>
          <a:bodyPr>
            <a:normAutofit lnSpcReduction="10000"/>
          </a:bodyPr>
          <a:lstStyle/>
          <a:p>
            <a:pPr marL="0" indent="0">
              <a:buNone/>
            </a:pPr>
            <a:r>
              <a:rPr lang="en-US" dirty="0"/>
              <a:t>Objectives:</a:t>
            </a:r>
          </a:p>
          <a:p>
            <a:pPr marL="0" indent="0">
              <a:buNone/>
            </a:pPr>
            <a:r>
              <a:rPr lang="en-US" dirty="0"/>
              <a:t>Signup: New users give their email, and phone number for registration.</a:t>
            </a:r>
          </a:p>
          <a:p>
            <a:pPr marL="0" indent="0">
              <a:buNone/>
            </a:pPr>
            <a:r>
              <a:rPr lang="en-US" dirty="0"/>
              <a:t>Login: The user enters their username and password for login.</a:t>
            </a:r>
          </a:p>
          <a:p>
            <a:pPr marL="0" indent="0">
              <a:buNone/>
            </a:pPr>
            <a:r>
              <a:rPr lang="en-US" dirty="0"/>
              <a:t>Holiday packages: Users can then enter the date of journey and return; they can also select the packages.</a:t>
            </a:r>
          </a:p>
          <a:p>
            <a:pPr marL="0" indent="0">
              <a:buNone/>
            </a:pPr>
            <a:r>
              <a:rPr lang="en-US" dirty="0"/>
              <a:t>Best deals: Users can get the best deals with discount prices based on their preferences available during the festival season.</a:t>
            </a:r>
          </a:p>
          <a:p>
            <a:pPr marL="0" indent="0">
              <a:buNone/>
            </a:pPr>
            <a:r>
              <a:rPr lang="en-US" dirty="0"/>
              <a:t>Feedback: The users can give their input.</a:t>
            </a:r>
          </a:p>
          <a:p>
            <a:pPr marL="0" indent="0">
              <a:buNone/>
            </a:pPr>
            <a:r>
              <a:rPr lang="en-US" dirty="0"/>
              <a:t>About us: The user can get information about the travel agency</a:t>
            </a:r>
          </a:p>
          <a:p>
            <a:pPr marL="0" indent="0">
              <a:buNone/>
            </a:pPr>
            <a:r>
              <a:rPr lang="en-US" dirty="0"/>
              <a:t>Contact us: It displays the contact details.</a:t>
            </a:r>
          </a:p>
          <a:p>
            <a:pPr marL="0" indent="0">
              <a:buNone/>
            </a:pPr>
            <a:endParaRPr lang="en-IN" dirty="0"/>
          </a:p>
        </p:txBody>
      </p:sp>
    </p:spTree>
    <p:extLst>
      <p:ext uri="{BB962C8B-B14F-4D97-AF65-F5344CB8AC3E}">
        <p14:creationId xmlns:p14="http://schemas.microsoft.com/office/powerpoint/2010/main" val="398233066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8D1E14"/>
      </a:dk2>
      <a:lt2>
        <a:srgbClr val="FF744E"/>
      </a:lt2>
      <a:accent1>
        <a:srgbClr val="E9B758"/>
      </a:accent1>
      <a:accent2>
        <a:srgbClr val="FE8943"/>
      </a:accent2>
      <a:accent3>
        <a:srgbClr val="AEA27C"/>
      </a:accent3>
      <a:accent4>
        <a:srgbClr val="90B46E"/>
      </a:accent4>
      <a:accent5>
        <a:srgbClr val="71AEC1"/>
      </a:accent5>
      <a:accent6>
        <a:srgbClr val="C98DE7"/>
      </a:accent6>
      <a:hlink>
        <a:srgbClr val="FF7A22"/>
      </a:hlink>
      <a:folHlink>
        <a:srgbClr val="FDCD86"/>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88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2000"/>
                <a:satMod val="150000"/>
                <a:lumMod val="15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14971C58-AB76-4A2A-B231-5F8CA03CF491}"/>
    </a:ext>
  </a:extLst>
</a:theme>
</file>

<file path=docProps/app.xml><?xml version="1.0" encoding="utf-8"?>
<Properties xmlns="http://schemas.openxmlformats.org/officeDocument/2006/extended-properties" xmlns:vt="http://schemas.openxmlformats.org/officeDocument/2006/docPropsVTypes">
  <Template>TM04033919[[fn=Circuit]]</Template>
  <TotalTime>152</TotalTime>
  <Words>809</Words>
  <Application>Microsoft Office PowerPoint</Application>
  <PresentationFormat>Widescreen</PresentationFormat>
  <Paragraphs>85</Paragraphs>
  <Slides>22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22</vt:i4>
      </vt:variant>
    </vt:vector>
  </HeadingPairs>
  <TitlesOfParts>
    <vt:vector size="27" baseType="lpstr">
      <vt:lpstr>Arial</vt:lpstr>
      <vt:lpstr>Times New Roman</vt:lpstr>
      <vt:lpstr>Tw Cen MT</vt:lpstr>
      <vt:lpstr>Wingdings</vt:lpstr>
      <vt:lpstr>Circuit</vt:lpstr>
      <vt:lpstr>Tourism management System</vt:lpstr>
      <vt:lpstr>Presentation by:</vt:lpstr>
      <vt:lpstr>introduction</vt:lpstr>
      <vt:lpstr>Tasks involved</vt:lpstr>
      <vt:lpstr>PROJECT AIMS AND OBJECTIVES </vt:lpstr>
      <vt:lpstr>Modules</vt:lpstr>
      <vt:lpstr>System requirements</vt:lpstr>
      <vt:lpstr>DESCRIPTION OF INDIVIDUAL PHASE/MODULE </vt:lpstr>
      <vt:lpstr>PROBLEM ANALYSIS </vt:lpstr>
      <vt:lpstr>Infrastructure</vt:lpstr>
      <vt:lpstr>Functional Requirements</vt:lpstr>
      <vt:lpstr>Non-functional requirements</vt:lpstr>
      <vt:lpstr>System testing</vt:lpstr>
      <vt:lpstr>Unit testing</vt:lpstr>
      <vt:lpstr>Integration testing</vt:lpstr>
      <vt:lpstr>CONCLUSION &amp; FUTURE SCOPE </vt:lpstr>
      <vt:lpstr>Screenshots</vt:lpstr>
      <vt:lpstr>screenshots</vt:lpstr>
      <vt:lpstr>screenshots</vt:lpstr>
      <vt:lpstr>screenshots</vt:lpstr>
      <vt:lpstr>Screenshots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Tourism management System</dc:title>
  <dc:creator>Parigi Indivar</dc:creator>
  <cp:lastModifiedBy>Parigi Indivar</cp:lastModifiedBy>
  <cp:revision>7</cp:revision>
  <dcterms:created xsi:type="dcterms:W3CDTF">2022-02-09T17:39:55Z</dcterms:created>
  <dcterms:modified xsi:type="dcterms:W3CDTF">2022-02-10T07:19:32Z</dcterms:modified>
</cp:coreProperties>
</file>